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8" r:id="rId2"/>
    <p:sldId id="269" r:id="rId3"/>
    <p:sldId id="270" r:id="rId4"/>
    <p:sldId id="271" r:id="rId5"/>
    <p:sldId id="272" r:id="rId6"/>
    <p:sldId id="273" r:id="rId7"/>
    <p:sldId id="300" r:id="rId8"/>
    <p:sldId id="299" r:id="rId9"/>
    <p:sldId id="297" r:id="rId10"/>
    <p:sldId id="29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11161222" cy="3200400"/>
          </a:xfrm>
        </p:spPr>
        <p:txBody>
          <a:bodyPr/>
          <a:lstStyle/>
          <a:p>
            <a:r>
              <a:rPr lang="en-US" dirty="0" err="1"/>
              <a:t>Projektovanje</a:t>
            </a:r>
            <a:r>
              <a:rPr lang="en-US" dirty="0"/>
              <a:t> i </a:t>
            </a:r>
            <a:r>
              <a:rPr lang="en-US" dirty="0" err="1"/>
              <a:t>modelovanje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Vezb</a:t>
            </a:r>
            <a:r>
              <a:rPr lang="sr-Latn-RS" dirty="0" smtClean="0"/>
              <a:t>a</a:t>
            </a:r>
            <a:r>
              <a:rPr lang="it-IT" dirty="0" smtClean="0"/>
              <a:t> </a:t>
            </a:r>
            <a:r>
              <a:rPr lang="sr-Latn-RS" dirty="0" smtClean="0"/>
              <a:t>7</a:t>
            </a:r>
            <a:r>
              <a:rPr lang="it-IT" dirty="0" smtClean="0"/>
              <a:t> </a:t>
            </a:r>
            <a:r>
              <a:rPr lang="it-IT" dirty="0"/>
              <a:t>– kreiranje metoda za unos/izmenu/brisanje/pretragu </a:t>
            </a:r>
            <a:r>
              <a:rPr lang="it-IT" b="1" dirty="0" smtClean="0"/>
              <a:t>korisnika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Dugme za pretragu podataka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Klikom na dugme „pretraži“ vrši se pretraga svih učenika u bazi</a:t>
            </a:r>
          </a:p>
          <a:p>
            <a:r>
              <a:rPr lang="sr-Latn-RS" dirty="0" smtClean="0"/>
              <a:t>Pretraga se vrši po ključu korisnika tj. rednom broju</a:t>
            </a:r>
          </a:p>
          <a:p>
            <a:r>
              <a:rPr lang="sr-Latn-RS" dirty="0" smtClean="0"/>
              <a:t>Ukoliko postoji kandidat sa tim rednim brojem, prikazuje se</a:t>
            </a:r>
          </a:p>
          <a:p>
            <a:r>
              <a:rPr lang="sr-Latn-RS" dirty="0" smtClean="0"/>
              <a:t>Ako nema kandidata pod unetim rednim brojem onda ništa ne prikazuje</a:t>
            </a:r>
          </a:p>
          <a:p>
            <a:r>
              <a:rPr lang="sr-Latn-RS" dirty="0" smtClean="0"/>
              <a:t>Javlja grešku ako nije ukucan redni broj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302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Primer dugmeta za pretragu</a:t>
            </a:r>
            <a:endParaRPr lang="sr-Latn-R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482" y="1973115"/>
            <a:ext cx="6232035" cy="43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Metoda za pronalazak podataka u bazi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Povezujemo se sa bazom</a:t>
            </a:r>
          </a:p>
          <a:p>
            <a:r>
              <a:rPr lang="sr-Latn-RS" dirty="0" smtClean="0"/>
              <a:t>Pravimo SQL upit</a:t>
            </a:r>
            <a:r>
              <a:rPr lang="en-US" dirty="0" smtClean="0"/>
              <a:t> (query)</a:t>
            </a:r>
          </a:p>
          <a:p>
            <a:r>
              <a:rPr lang="sr-Latn-RS" dirty="0" smtClean="0"/>
              <a:t>Izvršavamo upit (</a:t>
            </a:r>
            <a:r>
              <a:rPr lang="en-US" dirty="0" err="1" smtClean="0"/>
              <a:t>executeQuery</a:t>
            </a:r>
            <a:r>
              <a:rPr lang="en-US" dirty="0" smtClean="0"/>
              <a:t> </a:t>
            </a:r>
            <a:r>
              <a:rPr lang="en-US" dirty="0" err="1" smtClean="0"/>
              <a:t>metoda</a:t>
            </a:r>
            <a:r>
              <a:rPr lang="en-US" dirty="0" smtClean="0"/>
              <a:t>) </a:t>
            </a:r>
            <a:r>
              <a:rPr lang="sr-Latn-RS" dirty="0" smtClean="0"/>
              <a:t>i </a:t>
            </a:r>
            <a:r>
              <a:rPr lang="sr-Latn-RS" dirty="0" smtClean="0"/>
              <a:t>upisujemo rezultate </a:t>
            </a:r>
            <a:r>
              <a:rPr lang="sr-Latn-RS" dirty="0" smtClean="0"/>
              <a:t>u </a:t>
            </a:r>
            <a:r>
              <a:rPr lang="sr-Latn-RS" b="1" i="1" dirty="0" err="1" smtClean="0"/>
              <a:t>OracleDataReader</a:t>
            </a:r>
            <a:endParaRPr lang="sr-Latn-RS" b="1" i="1" dirty="0" smtClean="0"/>
          </a:p>
          <a:p>
            <a:pPr lvl="1"/>
            <a:r>
              <a:rPr lang="sr-Latn-RS" b="1" i="1" dirty="0" err="1" smtClean="0"/>
              <a:t>DataReader</a:t>
            </a:r>
            <a:r>
              <a:rPr lang="sr-Latn-RS" dirty="0" smtClean="0"/>
              <a:t> – P</a:t>
            </a:r>
            <a:r>
              <a:rPr lang="pl-PL" dirty="0" smtClean="0"/>
              <a:t>ovezani skup </a:t>
            </a:r>
            <a:r>
              <a:rPr lang="pl-PL" dirty="0"/>
              <a:t>rezultata samo za prosleđivanje i čitanje</a:t>
            </a:r>
            <a:endParaRPr lang="sr-Latn-RS" dirty="0" smtClean="0"/>
          </a:p>
          <a:p>
            <a:r>
              <a:rPr lang="sr-Latn-RS" dirty="0" smtClean="0"/>
              <a:t>Iz </a:t>
            </a:r>
            <a:r>
              <a:rPr lang="sr-Latn-RS" b="1" i="1" dirty="0" err="1" smtClean="0"/>
              <a:t>DataReader</a:t>
            </a:r>
            <a:r>
              <a:rPr lang="sr-Latn-RS" b="1" i="1" dirty="0" smtClean="0"/>
              <a:t>-a</a:t>
            </a:r>
            <a:r>
              <a:rPr lang="sr-Latn-RS" dirty="0" smtClean="0"/>
              <a:t> </a:t>
            </a:r>
            <a:r>
              <a:rPr lang="sr-Latn-RS" dirty="0" smtClean="0"/>
              <a:t>preuzimamo određeni string i upisujemo ga u odgovarajuću varijablu</a:t>
            </a:r>
            <a:endParaRPr lang="en-US" dirty="0" smtClean="0"/>
          </a:p>
          <a:p>
            <a:r>
              <a:rPr lang="sr-Latn-RS" dirty="0" smtClean="0"/>
              <a:t>Na kraju zatvaramo konekciju sa </a:t>
            </a:r>
            <a:r>
              <a:rPr lang="sr-Latn-RS" dirty="0" smtClean="0"/>
              <a:t>bazom ili ukoliko koristimo „</a:t>
            </a:r>
            <a:r>
              <a:rPr lang="sr-Latn-RS" dirty="0" err="1" smtClean="0"/>
              <a:t>using</a:t>
            </a:r>
            <a:r>
              <a:rPr lang="sr-Latn-RS" dirty="0" smtClean="0"/>
              <a:t>“ ne moramo da zatvorimo konekciju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406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1371600"/>
          </a:xfrm>
        </p:spPr>
        <p:txBody>
          <a:bodyPr/>
          <a:lstStyle/>
          <a:p>
            <a:pPr algn="ctr"/>
            <a:r>
              <a:rPr lang="sr-Latn-RS" dirty="0" smtClean="0"/>
              <a:t>Primer metode za pronalaženje podataka u bazi #1</a:t>
            </a:r>
            <a:endParaRPr lang="sr-Latn-R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874" y="1752600"/>
            <a:ext cx="7704255" cy="50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9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1371600"/>
          </a:xfrm>
        </p:spPr>
        <p:txBody>
          <a:bodyPr/>
          <a:lstStyle/>
          <a:p>
            <a:pPr algn="ctr"/>
            <a:r>
              <a:rPr lang="sr-Latn-RS" dirty="0" smtClean="0"/>
              <a:t>Primer metode za pronalaženje podataka u bazi #2</a:t>
            </a:r>
            <a:endParaRPr lang="sr-Latn-R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50" y="2202873"/>
            <a:ext cx="8450304" cy="30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Dugme za izmenu podataka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Klikom na dugme </a:t>
            </a:r>
            <a:r>
              <a:rPr lang="sr-Latn-RS" dirty="0" smtClean="0"/>
              <a:t>„Izmeni“ </a:t>
            </a:r>
            <a:r>
              <a:rPr lang="sr-Latn-RS" dirty="0"/>
              <a:t>vrši se </a:t>
            </a:r>
            <a:r>
              <a:rPr lang="sr-Latn-RS" dirty="0" smtClean="0"/>
              <a:t>izmena određenog učenika u bazi</a:t>
            </a:r>
          </a:p>
          <a:p>
            <a:r>
              <a:rPr lang="sr-Latn-RS" dirty="0" smtClean="0"/>
              <a:t>Izmena </a:t>
            </a:r>
            <a:r>
              <a:rPr lang="sr-Latn-RS" dirty="0"/>
              <a:t>se vrši po ključu korisnika tj. rednom broju</a:t>
            </a:r>
          </a:p>
          <a:p>
            <a:r>
              <a:rPr lang="sr-Latn-RS" dirty="0" smtClean="0"/>
              <a:t>Ukoliko</a:t>
            </a:r>
            <a:r>
              <a:rPr lang="en-US" dirty="0" smtClean="0"/>
              <a:t> ne</a:t>
            </a:r>
            <a:r>
              <a:rPr lang="sr-Latn-RS" dirty="0" smtClean="0"/>
              <a:t> </a:t>
            </a:r>
            <a:r>
              <a:rPr lang="sr-Latn-RS" dirty="0"/>
              <a:t>postoji kandidat sa tim rednim brojem, </a:t>
            </a:r>
            <a:r>
              <a:rPr lang="sr-Latn-RS" dirty="0" smtClean="0"/>
              <a:t>neće se izvršiti izmena</a:t>
            </a:r>
            <a:endParaRPr lang="sr-Latn-RS" dirty="0"/>
          </a:p>
          <a:p>
            <a:r>
              <a:rPr lang="sr-Latn-RS" dirty="0"/>
              <a:t>Ako nema kandidata pod unetim rednim brojem </a:t>
            </a:r>
            <a:r>
              <a:rPr lang="sr-Latn-RS" dirty="0" smtClean="0"/>
              <a:t>prikazuje</a:t>
            </a:r>
            <a:r>
              <a:rPr lang="en-US" dirty="0" smtClean="0"/>
              <a:t> se</a:t>
            </a:r>
            <a:r>
              <a:rPr lang="sr-Latn-RS" dirty="0" smtClean="0"/>
              <a:t> greška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598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 smtClean="0"/>
              <a:t>Primer dugmeta za izmenu</a:t>
            </a:r>
            <a:endParaRPr lang="sr-Latn-R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657" y="2884517"/>
            <a:ext cx="5937686" cy="155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Metoda za izmenu podatka u bazi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Povezujemo se sa </a:t>
            </a:r>
            <a:r>
              <a:rPr lang="sr-Latn-RS" dirty="0" smtClean="0"/>
              <a:t>bazom</a:t>
            </a:r>
            <a:endParaRPr lang="en-US" dirty="0" smtClean="0"/>
          </a:p>
          <a:p>
            <a:r>
              <a:rPr lang="sr-Latn-RS" dirty="0" smtClean="0"/>
              <a:t>Trenutne vrednosti iz polja upisujemo u odgovarajuće varijable</a:t>
            </a:r>
            <a:endParaRPr lang="sr-Latn-RS" dirty="0"/>
          </a:p>
          <a:p>
            <a:r>
              <a:rPr lang="sr-Latn-RS" dirty="0"/>
              <a:t>Pravimo SQL upit</a:t>
            </a:r>
            <a:r>
              <a:rPr lang="en-US" dirty="0"/>
              <a:t> (query)</a:t>
            </a:r>
          </a:p>
          <a:p>
            <a:r>
              <a:rPr lang="en-US" dirty="0" smtClean="0"/>
              <a:t>U </a:t>
            </a:r>
            <a:r>
              <a:rPr lang="sr-Latn-RS" dirty="0" smtClean="0"/>
              <a:t>upitu za svako polje u bazi dodeljujemo odgovarajuću varijablu</a:t>
            </a:r>
          </a:p>
          <a:p>
            <a:r>
              <a:rPr lang="sr-Latn-RS" dirty="0" smtClean="0"/>
              <a:t>Na </a:t>
            </a:r>
            <a:r>
              <a:rPr lang="sr-Latn-RS" dirty="0"/>
              <a:t>kraju zatvaramo konekciju sa bazom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288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metode za </a:t>
            </a:r>
            <a:r>
              <a:rPr lang="sr-Latn-RS" dirty="0" smtClean="0"/>
              <a:t>izmenu podatak u bazi</a:t>
            </a:r>
            <a:endParaRPr lang="sr-Latn-R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8239" y="1676400"/>
            <a:ext cx="5798522" cy="51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Dugme za </a:t>
            </a:r>
            <a:r>
              <a:rPr lang="sr-Latn-RS" dirty="0" smtClean="0"/>
              <a:t>dodavanje </a:t>
            </a:r>
            <a:r>
              <a:rPr lang="sr-Latn-RS" dirty="0"/>
              <a:t>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Klikom na dugme </a:t>
            </a:r>
            <a:r>
              <a:rPr lang="sr-Latn-RS" dirty="0" smtClean="0"/>
              <a:t>„Dodaj“ </a:t>
            </a:r>
            <a:r>
              <a:rPr lang="sr-Latn-RS" dirty="0"/>
              <a:t>vrši se </a:t>
            </a:r>
            <a:r>
              <a:rPr lang="sr-Latn-RS" dirty="0" smtClean="0"/>
              <a:t>unos učenika </a:t>
            </a:r>
            <a:r>
              <a:rPr lang="sr-Latn-RS" dirty="0"/>
              <a:t>u </a:t>
            </a:r>
            <a:r>
              <a:rPr lang="sr-Latn-RS" dirty="0" smtClean="0"/>
              <a:t>bazu</a:t>
            </a:r>
            <a:endParaRPr lang="sr-Latn-RS" dirty="0"/>
          </a:p>
          <a:p>
            <a:r>
              <a:rPr lang="sr-Latn-RS" dirty="0" smtClean="0"/>
              <a:t>Dodavanje </a:t>
            </a:r>
            <a:r>
              <a:rPr lang="sr-Latn-RS" dirty="0"/>
              <a:t>se vrši po ključu korisnika tj. rednom broju</a:t>
            </a:r>
          </a:p>
          <a:p>
            <a:r>
              <a:rPr lang="sr-Latn-RS" dirty="0"/>
              <a:t>Ukoliko</a:t>
            </a:r>
            <a:r>
              <a:rPr lang="en-US" dirty="0"/>
              <a:t> ne</a:t>
            </a:r>
            <a:r>
              <a:rPr lang="sr-Latn-RS" dirty="0"/>
              <a:t> postoji kandidat sa tim rednim brojem, </a:t>
            </a:r>
            <a:r>
              <a:rPr lang="sr-Latn-RS" dirty="0" smtClean="0"/>
              <a:t>dodavanje će se uspešno izvršiti</a:t>
            </a:r>
            <a:endParaRPr lang="sr-Latn-RS" dirty="0"/>
          </a:p>
          <a:p>
            <a:r>
              <a:rPr lang="sr-Latn-RS" dirty="0"/>
              <a:t>Ako nema kandidata pod unetim rednim brojem prikazuje</a:t>
            </a:r>
            <a:r>
              <a:rPr lang="en-US" dirty="0"/>
              <a:t> se</a:t>
            </a:r>
            <a:r>
              <a:rPr lang="sr-Latn-RS" dirty="0"/>
              <a:t> </a:t>
            </a:r>
            <a:r>
              <a:rPr lang="sr-Latn-RS" dirty="0" smtClean="0"/>
              <a:t>greška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7612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nove</a:t>
            </a:r>
            <a:r>
              <a:rPr lang="en-US" dirty="0"/>
              <a:t> </a:t>
            </a:r>
            <a:r>
              <a:rPr lang="sr-Latn-RS" dirty="0" smtClean="0"/>
              <a:t>FORME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 ovoj formi unosimo-izmenjujemo-</a:t>
            </a:r>
            <a:r>
              <a:rPr lang="sr-Latn-RS" dirty="0" err="1"/>
              <a:t>brisemo</a:t>
            </a:r>
            <a:r>
              <a:rPr lang="sr-Latn-RS" dirty="0"/>
              <a:t>-pretražujemo učenike</a:t>
            </a:r>
          </a:p>
          <a:p>
            <a:r>
              <a:rPr lang="sr-Latn-RS" dirty="0"/>
              <a:t>U početnoj formi neophodno je najpre napraviti instancu objekta „</a:t>
            </a:r>
            <a:r>
              <a:rPr lang="sr-Latn-RS" dirty="0" err="1"/>
              <a:t>unosUcenika</a:t>
            </a:r>
            <a:r>
              <a:rPr lang="sr-Latn-RS" dirty="0"/>
              <a:t>“ u metodi „</a:t>
            </a:r>
            <a:r>
              <a:rPr lang="sr-Latn-RS" dirty="0" err="1"/>
              <a:t>ActionPerformed</a:t>
            </a:r>
            <a:r>
              <a:rPr lang="sr-Latn-RS" dirty="0"/>
              <a:t>“ dugmeta „učenik“ i </a:t>
            </a:r>
            <a:r>
              <a:rPr lang="sr-Latn-RS" dirty="0" err="1"/>
              <a:t>jmenu</a:t>
            </a:r>
            <a:r>
              <a:rPr lang="sr-Latn-RS" dirty="0"/>
              <a:t> </a:t>
            </a:r>
            <a:r>
              <a:rPr lang="sr-Latn-RS" dirty="0" err="1"/>
              <a:t>itema</a:t>
            </a:r>
            <a:r>
              <a:rPr lang="sr-Latn-RS" dirty="0"/>
              <a:t> „Unos </a:t>
            </a:r>
            <a:r>
              <a:rPr lang="sr-Latn-RS" dirty="0" err="1"/>
              <a:t>ucenika</a:t>
            </a:r>
            <a:r>
              <a:rPr lang="sr-Latn-RS" dirty="0"/>
              <a:t>“, kao u primeru ispod:</a:t>
            </a:r>
          </a:p>
          <a:p>
            <a:pPr marL="0" indent="0">
              <a:buNone/>
            </a:pPr>
            <a:r>
              <a:rPr lang="sr-Latn-RS" b="1" i="1" dirty="0"/>
              <a:t> </a:t>
            </a:r>
            <a:r>
              <a:rPr lang="sr-Latn-RS" b="1" i="1" dirty="0" err="1"/>
              <a:t>private</a:t>
            </a:r>
            <a:r>
              <a:rPr lang="sr-Latn-RS" b="1" i="1" dirty="0"/>
              <a:t> </a:t>
            </a:r>
            <a:r>
              <a:rPr lang="sr-Latn-RS" b="1" i="1" dirty="0" err="1"/>
              <a:t>void</a:t>
            </a:r>
            <a:r>
              <a:rPr lang="sr-Latn-RS" b="1" i="1" dirty="0"/>
              <a:t> </a:t>
            </a:r>
            <a:r>
              <a:rPr lang="sr-Latn-RS" b="1" i="1" dirty="0" err="1"/>
              <a:t>Bucenik_Click</a:t>
            </a:r>
            <a:r>
              <a:rPr lang="sr-Latn-RS" b="1" i="1" dirty="0"/>
              <a:t>(</a:t>
            </a:r>
            <a:r>
              <a:rPr lang="sr-Latn-RS" b="1" i="1" dirty="0" err="1"/>
              <a:t>object</a:t>
            </a:r>
            <a:r>
              <a:rPr lang="sr-Latn-RS" b="1" i="1" dirty="0"/>
              <a:t> </a:t>
            </a:r>
            <a:r>
              <a:rPr lang="sr-Latn-RS" b="1" i="1" dirty="0" err="1"/>
              <a:t>sender</a:t>
            </a:r>
            <a:r>
              <a:rPr lang="sr-Latn-RS" b="1" i="1" dirty="0"/>
              <a:t>, </a:t>
            </a:r>
            <a:r>
              <a:rPr lang="sr-Latn-RS" b="1" i="1" dirty="0" err="1"/>
              <a:t>EventArgs</a:t>
            </a:r>
            <a:r>
              <a:rPr lang="sr-Latn-RS" b="1" i="1" dirty="0"/>
              <a:t> e)</a:t>
            </a:r>
          </a:p>
          <a:p>
            <a:pPr marL="0" indent="0">
              <a:buNone/>
            </a:pPr>
            <a:r>
              <a:rPr lang="sr-Latn-RS" b="1" i="1" dirty="0"/>
              <a:t>        {</a:t>
            </a:r>
          </a:p>
          <a:p>
            <a:pPr marL="0" indent="0">
              <a:buNone/>
            </a:pPr>
            <a:r>
              <a:rPr lang="sr-Latn-RS" b="1" i="1" dirty="0"/>
              <a:t>            </a:t>
            </a:r>
            <a:r>
              <a:rPr lang="sr-Latn-RS" b="1" i="1" dirty="0" err="1"/>
              <a:t>UnosUcenika</a:t>
            </a:r>
            <a:r>
              <a:rPr lang="sr-Latn-RS" b="1" i="1" dirty="0"/>
              <a:t> </a:t>
            </a:r>
            <a:r>
              <a:rPr lang="sr-Latn-RS" b="1" i="1" dirty="0" err="1"/>
              <a:t>ucenik</a:t>
            </a:r>
            <a:r>
              <a:rPr lang="sr-Latn-RS" b="1" i="1" dirty="0"/>
              <a:t> = </a:t>
            </a:r>
            <a:r>
              <a:rPr lang="sr-Latn-RS" b="1" i="1" dirty="0" err="1"/>
              <a:t>new</a:t>
            </a:r>
            <a:r>
              <a:rPr lang="sr-Latn-RS" b="1" i="1" dirty="0"/>
              <a:t> </a:t>
            </a:r>
            <a:r>
              <a:rPr lang="sr-Latn-RS" b="1" i="1" dirty="0" err="1"/>
              <a:t>UnosUcenika</a:t>
            </a:r>
            <a:r>
              <a:rPr lang="sr-Latn-RS" b="1" i="1" dirty="0"/>
              <a:t>();</a:t>
            </a:r>
          </a:p>
          <a:p>
            <a:pPr marL="0" indent="0">
              <a:buNone/>
            </a:pPr>
            <a:r>
              <a:rPr lang="sr-Latn-RS" b="1" i="1" dirty="0"/>
              <a:t>            </a:t>
            </a:r>
            <a:r>
              <a:rPr lang="sr-Latn-RS" b="1" i="1" dirty="0" err="1"/>
              <a:t>ucenik.Show</a:t>
            </a:r>
            <a:r>
              <a:rPr lang="sr-Latn-RS" b="1" i="1" dirty="0"/>
              <a:t>();</a:t>
            </a:r>
          </a:p>
          <a:p>
            <a:pPr marL="0" indent="0">
              <a:buNone/>
            </a:pPr>
            <a:r>
              <a:rPr lang="sr-Latn-RS" b="1" i="1" dirty="0"/>
              <a:t>        }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558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dugmeta </a:t>
            </a:r>
            <a:r>
              <a:rPr lang="sr-Latn-RS" dirty="0" smtClean="0"/>
              <a:t>za dodavanje</a:t>
            </a:r>
            <a:endParaRPr lang="sr-Latn-R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5493" y="2859578"/>
            <a:ext cx="6144014" cy="15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Metoda za </a:t>
            </a:r>
            <a:r>
              <a:rPr lang="sr-Latn-RS" dirty="0" smtClean="0"/>
              <a:t>dodavanje </a:t>
            </a:r>
            <a:r>
              <a:rPr lang="sr-Latn-RS" dirty="0"/>
              <a:t>podatka u </a:t>
            </a:r>
            <a:r>
              <a:rPr lang="sr-Latn-RS" dirty="0" smtClean="0"/>
              <a:t>bazu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Povezujemo se sa bazom</a:t>
            </a:r>
            <a:endParaRPr lang="en-US" dirty="0"/>
          </a:p>
          <a:p>
            <a:r>
              <a:rPr lang="sr-Latn-RS" dirty="0"/>
              <a:t>Trenutne vrednosti iz polja upisujemo u odgovarajuće varijable</a:t>
            </a:r>
          </a:p>
          <a:p>
            <a:r>
              <a:rPr lang="sr-Latn-RS" dirty="0"/>
              <a:t>Pravimo SQL upit</a:t>
            </a:r>
            <a:r>
              <a:rPr lang="en-US" dirty="0"/>
              <a:t> (query</a:t>
            </a:r>
            <a:r>
              <a:rPr lang="en-US" dirty="0" smtClean="0"/>
              <a:t>)</a:t>
            </a:r>
            <a:r>
              <a:rPr lang="sr-Latn-RS" dirty="0" smtClean="0"/>
              <a:t> za proveru rednog broja</a:t>
            </a:r>
          </a:p>
          <a:p>
            <a:r>
              <a:rPr lang="sr-Latn-RS" dirty="0" smtClean="0"/>
              <a:t>Nakon toga pravimo SQL upit (</a:t>
            </a:r>
            <a:r>
              <a:rPr lang="sr-Latn-RS" dirty="0" err="1" smtClean="0"/>
              <a:t>query</a:t>
            </a:r>
            <a:r>
              <a:rPr lang="sr-Latn-RS" dirty="0" smtClean="0"/>
              <a:t>) za unos podataka u bazu</a:t>
            </a:r>
            <a:endParaRPr lang="en-US" dirty="0" smtClean="0"/>
          </a:p>
          <a:p>
            <a:r>
              <a:rPr lang="en-US" dirty="0" smtClean="0"/>
              <a:t>U </a:t>
            </a:r>
            <a:r>
              <a:rPr lang="sr-Latn-RS" dirty="0"/>
              <a:t>upitu za svako polje u bazi dodeljujemo odgovarajuću varijablu</a:t>
            </a:r>
          </a:p>
          <a:p>
            <a:r>
              <a:rPr lang="sr-Latn-RS" dirty="0"/>
              <a:t>Na kraju zatvaramo konekciju sa bazom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3695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metode za </a:t>
            </a:r>
            <a:r>
              <a:rPr lang="sr-Latn-RS" dirty="0" smtClean="0"/>
              <a:t>dodavanje </a:t>
            </a:r>
            <a:r>
              <a:rPr lang="sr-Latn-RS" dirty="0"/>
              <a:t>podataka u </a:t>
            </a:r>
            <a:r>
              <a:rPr lang="sr-Latn-RS" dirty="0" smtClean="0"/>
              <a:t>bazu </a:t>
            </a:r>
            <a:r>
              <a:rPr lang="sr-Latn-RS" dirty="0"/>
              <a:t>#1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399" y="1870363"/>
            <a:ext cx="7526201" cy="46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metode za dodavanje podataka u bazu </a:t>
            </a:r>
            <a:r>
              <a:rPr lang="sr-Latn-RS" dirty="0" smtClean="0"/>
              <a:t>#2</a:t>
            </a:r>
            <a:endParaRPr lang="sr-Latn-R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929" y="2006223"/>
            <a:ext cx="5187142" cy="45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Dugme za </a:t>
            </a:r>
            <a:r>
              <a:rPr lang="sr-Latn-RS" dirty="0" smtClean="0"/>
              <a:t>brisanje </a:t>
            </a:r>
            <a:r>
              <a:rPr lang="sr-Latn-RS" dirty="0"/>
              <a:t>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Klikom na dugme </a:t>
            </a:r>
            <a:r>
              <a:rPr lang="sr-Latn-RS" dirty="0" smtClean="0"/>
              <a:t>„Obriši“ </a:t>
            </a:r>
            <a:r>
              <a:rPr lang="sr-Latn-RS" dirty="0"/>
              <a:t>vrši se </a:t>
            </a:r>
            <a:r>
              <a:rPr lang="sr-Latn-RS" dirty="0" smtClean="0"/>
              <a:t>brisanje </a:t>
            </a:r>
            <a:r>
              <a:rPr lang="sr-Latn-RS" dirty="0"/>
              <a:t>učenika </a:t>
            </a:r>
            <a:r>
              <a:rPr lang="sr-Latn-RS" dirty="0" smtClean="0"/>
              <a:t>iz baze</a:t>
            </a:r>
            <a:endParaRPr lang="sr-Latn-RS" dirty="0"/>
          </a:p>
          <a:p>
            <a:r>
              <a:rPr lang="sr-Latn-RS" dirty="0" smtClean="0"/>
              <a:t>Brisanje </a:t>
            </a:r>
            <a:r>
              <a:rPr lang="sr-Latn-RS" dirty="0"/>
              <a:t>se vrši po ključu korisnika tj. rednom broju</a:t>
            </a:r>
          </a:p>
          <a:p>
            <a:r>
              <a:rPr lang="sr-Latn-RS" dirty="0"/>
              <a:t>Ukoliko</a:t>
            </a:r>
            <a:r>
              <a:rPr lang="en-US" dirty="0"/>
              <a:t> ne</a:t>
            </a:r>
            <a:r>
              <a:rPr lang="sr-Latn-RS" dirty="0"/>
              <a:t> postoji kandidat sa tim rednim brojem, </a:t>
            </a:r>
            <a:r>
              <a:rPr lang="sr-Latn-RS" dirty="0" smtClean="0"/>
              <a:t>brisanje neće se izvršiti</a:t>
            </a:r>
            <a:endParaRPr lang="sr-Latn-RS" dirty="0"/>
          </a:p>
          <a:p>
            <a:r>
              <a:rPr lang="sr-Latn-RS" dirty="0"/>
              <a:t>Ako nema kandidata pod unetim rednim brojem prikazuje</a:t>
            </a:r>
            <a:r>
              <a:rPr lang="en-US" dirty="0"/>
              <a:t> se</a:t>
            </a:r>
            <a:r>
              <a:rPr lang="sr-Latn-RS" dirty="0"/>
              <a:t> </a:t>
            </a:r>
            <a:r>
              <a:rPr lang="sr-Latn-RS" dirty="0" smtClean="0"/>
              <a:t>greška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9469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dugmeta za </a:t>
            </a:r>
            <a:r>
              <a:rPr lang="sr-Latn-RS" dirty="0" smtClean="0"/>
              <a:t>brisanje</a:t>
            </a:r>
            <a:endParaRPr lang="sr-Latn-R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152" y="2734887"/>
            <a:ext cx="6374695" cy="15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Metoda za </a:t>
            </a:r>
            <a:r>
              <a:rPr lang="sr-Latn-RS" dirty="0" smtClean="0"/>
              <a:t>brisanje podat</a:t>
            </a:r>
            <a:r>
              <a:rPr lang="sr-Latn-RS" dirty="0"/>
              <a:t>a</a:t>
            </a:r>
            <a:r>
              <a:rPr lang="sr-Latn-RS" dirty="0" smtClean="0"/>
              <a:t>ka </a:t>
            </a:r>
            <a:r>
              <a:rPr lang="sr-Latn-RS" dirty="0"/>
              <a:t>u bazu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Povezujemo se sa bazom</a:t>
            </a:r>
            <a:endParaRPr lang="en-US" dirty="0"/>
          </a:p>
          <a:p>
            <a:r>
              <a:rPr lang="sr-Latn-RS" dirty="0"/>
              <a:t>Trenutne vrednosti iz polja upisujemo u odgovarajuće varijable</a:t>
            </a:r>
          </a:p>
          <a:p>
            <a:r>
              <a:rPr lang="sr-Latn-RS" dirty="0"/>
              <a:t>Pravimo SQL upit</a:t>
            </a:r>
            <a:r>
              <a:rPr lang="en-US" dirty="0"/>
              <a:t> (query)</a:t>
            </a:r>
            <a:r>
              <a:rPr lang="sr-Latn-RS" dirty="0"/>
              <a:t> za proveru rednog broja</a:t>
            </a:r>
          </a:p>
          <a:p>
            <a:r>
              <a:rPr lang="sr-Latn-RS" dirty="0"/>
              <a:t>Nakon toga pravimo SQL upit </a:t>
            </a:r>
            <a:r>
              <a:rPr lang="sr-Latn-RS" dirty="0" smtClean="0"/>
              <a:t>(</a:t>
            </a:r>
            <a:r>
              <a:rPr lang="en-US" dirty="0" smtClean="0"/>
              <a:t>query</a:t>
            </a:r>
            <a:r>
              <a:rPr lang="sr-Latn-RS" dirty="0" smtClean="0"/>
              <a:t>) </a:t>
            </a:r>
            <a:r>
              <a:rPr lang="sr-Latn-RS" dirty="0"/>
              <a:t>za unos podataka u bazu</a:t>
            </a:r>
            <a:endParaRPr lang="en-US" dirty="0"/>
          </a:p>
          <a:p>
            <a:r>
              <a:rPr lang="en-US" dirty="0"/>
              <a:t>U </a:t>
            </a:r>
            <a:r>
              <a:rPr lang="sr-Latn-RS" dirty="0"/>
              <a:t>upitu za svako polje u bazi dodeljujemo odgovarajuću varijablu</a:t>
            </a:r>
          </a:p>
          <a:p>
            <a:r>
              <a:rPr lang="sr-Latn-RS" dirty="0"/>
              <a:t>Na kraju zatvaramo konekciju sa </a:t>
            </a:r>
            <a:r>
              <a:rPr lang="sr-Latn-RS" dirty="0" smtClean="0"/>
              <a:t>bazom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402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Primer metode za </a:t>
            </a:r>
            <a:r>
              <a:rPr lang="sr-Latn-RS" dirty="0" smtClean="0"/>
              <a:t>brisanje </a:t>
            </a:r>
            <a:r>
              <a:rPr lang="sr-Latn-RS" dirty="0"/>
              <a:t>podataka </a:t>
            </a:r>
            <a:r>
              <a:rPr lang="sr-Latn-RS" dirty="0" smtClean="0"/>
              <a:t>iz baze </a:t>
            </a:r>
            <a:endParaRPr lang="sr-Latn-R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944" y="2335876"/>
            <a:ext cx="6549112" cy="31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GUI Forme za unos učenika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err="1"/>
              <a:t>JPanel</a:t>
            </a:r>
            <a:endParaRPr lang="sr-Latn-RS" dirty="0"/>
          </a:p>
          <a:p>
            <a:pPr lvl="1"/>
            <a:r>
              <a:rPr lang="sr-Latn-RS" dirty="0"/>
              <a:t>Forma sadrži 3 panela</a:t>
            </a:r>
          </a:p>
          <a:p>
            <a:r>
              <a:rPr lang="sr-Latn-RS" dirty="0"/>
              <a:t>Panel 1</a:t>
            </a:r>
          </a:p>
          <a:p>
            <a:pPr lvl="1"/>
            <a:r>
              <a:rPr lang="sr-Latn-RS" dirty="0"/>
              <a:t>Sadrži </a:t>
            </a:r>
            <a:r>
              <a:rPr lang="en-US" i="1" dirty="0" err="1" smtClean="0"/>
              <a:t>PictureBox</a:t>
            </a:r>
            <a:r>
              <a:rPr lang="sr-Latn-RS" dirty="0" smtClean="0"/>
              <a:t> </a:t>
            </a:r>
            <a:r>
              <a:rPr lang="sr-Latn-RS" dirty="0"/>
              <a:t>koja ima neku sliku</a:t>
            </a:r>
          </a:p>
          <a:p>
            <a:r>
              <a:rPr lang="sr-Latn-RS" dirty="0"/>
              <a:t>Panel 2</a:t>
            </a:r>
          </a:p>
          <a:p>
            <a:pPr lvl="1"/>
            <a:r>
              <a:rPr lang="sr-Latn-RS" dirty="0"/>
              <a:t>Sadrži nekoliko </a:t>
            </a:r>
            <a:r>
              <a:rPr lang="sr-Latn-RS" dirty="0" err="1" smtClean="0"/>
              <a:t>Label</a:t>
            </a:r>
            <a:r>
              <a:rPr lang="sr-Latn-RS" dirty="0" smtClean="0"/>
              <a:t>-a</a:t>
            </a:r>
            <a:r>
              <a:rPr lang="sr-Latn-RS" dirty="0"/>
              <a:t>, </a:t>
            </a:r>
            <a:r>
              <a:rPr lang="sr-Latn-RS" dirty="0" err="1" smtClean="0"/>
              <a:t>TextField</a:t>
            </a:r>
            <a:r>
              <a:rPr lang="sr-Latn-RS" dirty="0" smtClean="0"/>
              <a:t>-a </a:t>
            </a:r>
            <a:r>
              <a:rPr lang="sr-Latn-RS" dirty="0"/>
              <a:t>i 2 </a:t>
            </a:r>
            <a:r>
              <a:rPr lang="sr-Latn-RS" dirty="0" err="1" smtClean="0"/>
              <a:t>ComboBox</a:t>
            </a:r>
            <a:r>
              <a:rPr lang="sr-Latn-RS" dirty="0" smtClean="0"/>
              <a:t>-a</a:t>
            </a:r>
            <a:endParaRPr lang="sr-Latn-RS" dirty="0"/>
          </a:p>
          <a:p>
            <a:r>
              <a:rPr lang="sr-Latn-RS" dirty="0"/>
              <a:t>Panel 3</a:t>
            </a:r>
          </a:p>
          <a:p>
            <a:pPr lvl="1"/>
            <a:r>
              <a:rPr lang="sr-Latn-RS" dirty="0"/>
              <a:t>Sadrži 4 </a:t>
            </a:r>
            <a:r>
              <a:rPr lang="sr-Latn-RS" dirty="0" err="1" smtClean="0"/>
              <a:t>Button</a:t>
            </a:r>
            <a:r>
              <a:rPr lang="sr-Latn-RS" dirty="0" smtClean="0"/>
              <a:t>-a</a:t>
            </a:r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3090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GUI Forme za unos učenika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Sadržaj Panela 2 detaljno:</a:t>
            </a:r>
          </a:p>
          <a:p>
            <a:pPr lvl="1"/>
            <a:r>
              <a:rPr lang="sr-Latn-RS" dirty="0"/>
              <a:t>9 </a:t>
            </a:r>
            <a:r>
              <a:rPr lang="sr-Latn-RS" dirty="0" err="1" smtClean="0"/>
              <a:t>Label</a:t>
            </a:r>
            <a:r>
              <a:rPr lang="sr-Latn-RS" dirty="0" smtClean="0"/>
              <a:t> </a:t>
            </a:r>
            <a:r>
              <a:rPr lang="sr-Latn-RS" dirty="0"/>
              <a:t>– </a:t>
            </a:r>
            <a:r>
              <a:rPr lang="sr-Latn-RS" i="1" dirty="0"/>
              <a:t>Redni broj, ime, prezime, ime oca, pol, mesto, datum rođenja, adresa i </a:t>
            </a:r>
            <a:r>
              <a:rPr lang="sr-Latn-RS" i="1" dirty="0" err="1"/>
              <a:t>jmbg</a:t>
            </a:r>
            <a:endParaRPr lang="sr-Latn-RS" i="1" dirty="0"/>
          </a:p>
          <a:p>
            <a:pPr lvl="1"/>
            <a:r>
              <a:rPr lang="sr-Latn-RS" dirty="0"/>
              <a:t>7 </a:t>
            </a:r>
            <a:r>
              <a:rPr lang="sr-Latn-RS" dirty="0" err="1" smtClean="0"/>
              <a:t>TextField</a:t>
            </a:r>
            <a:r>
              <a:rPr lang="sr-Latn-RS" dirty="0" smtClean="0"/>
              <a:t> </a:t>
            </a:r>
            <a:r>
              <a:rPr lang="sr-Latn-RS" dirty="0"/>
              <a:t>– </a:t>
            </a:r>
            <a:r>
              <a:rPr lang="sr-Latn-RS" i="1" dirty="0"/>
              <a:t>Redni broj, ime, prezime, ime oca, datum rođenja, adresa i </a:t>
            </a:r>
            <a:r>
              <a:rPr lang="sr-Latn-RS" i="1" dirty="0" err="1"/>
              <a:t>jmbg</a:t>
            </a:r>
            <a:endParaRPr lang="sr-Latn-RS" i="1" dirty="0"/>
          </a:p>
          <a:p>
            <a:pPr lvl="1"/>
            <a:r>
              <a:rPr lang="sr-Latn-RS" dirty="0"/>
              <a:t>2 </a:t>
            </a:r>
            <a:r>
              <a:rPr lang="sr-Latn-RS" dirty="0" err="1" smtClean="0"/>
              <a:t>ComboBox</a:t>
            </a:r>
            <a:r>
              <a:rPr lang="sr-Latn-RS" dirty="0" smtClean="0"/>
              <a:t> </a:t>
            </a:r>
            <a:r>
              <a:rPr lang="sr-Latn-RS" i="1" dirty="0"/>
              <a:t>– Pol i mesto</a:t>
            </a:r>
          </a:p>
          <a:p>
            <a:r>
              <a:rPr lang="sr-Latn-RS" dirty="0"/>
              <a:t>Sadržaj Panela 3 detaljno:</a:t>
            </a:r>
          </a:p>
          <a:p>
            <a:pPr lvl="1"/>
            <a:r>
              <a:rPr lang="sr-Latn-RS" dirty="0"/>
              <a:t>4 </a:t>
            </a:r>
            <a:r>
              <a:rPr lang="sr-Latn-RS" dirty="0" err="1" smtClean="0"/>
              <a:t>Button</a:t>
            </a:r>
            <a:r>
              <a:rPr lang="sr-Latn-RS" dirty="0" smtClean="0"/>
              <a:t> </a:t>
            </a:r>
            <a:r>
              <a:rPr lang="sr-Latn-RS" dirty="0"/>
              <a:t>– Pronađi, izmeni, dodaj, </a:t>
            </a:r>
            <a:r>
              <a:rPr lang="sr-Latn-RS" dirty="0" smtClean="0"/>
              <a:t>obriši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496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Izgled forme za unos učenika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022" y="1676399"/>
            <a:ext cx="5360956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sr-Latn-RS" dirty="0"/>
              <a:t>forme</a:t>
            </a:r>
            <a:r>
              <a:rPr lang="en-US" dirty="0"/>
              <a:t> </a:t>
            </a:r>
            <a:r>
              <a:rPr lang="sr-Latn-RS" dirty="0"/>
              <a:t>za</a:t>
            </a:r>
            <a:r>
              <a:rPr lang="en-US" dirty="0"/>
              <a:t> </a:t>
            </a:r>
            <a:r>
              <a:rPr lang="sr-Latn-RS" dirty="0"/>
              <a:t>unos</a:t>
            </a:r>
            <a:r>
              <a:rPr lang="en-US" dirty="0"/>
              <a:t> </a:t>
            </a:r>
            <a:r>
              <a:rPr lang="sr-Latn-RS" dirty="0"/>
              <a:t>učenika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Dodati </a:t>
            </a:r>
            <a:r>
              <a:rPr lang="sr-Latn-RS" dirty="0"/>
              <a:t>za svako tekstualno polje odgovarajući varijablu</a:t>
            </a:r>
          </a:p>
          <a:p>
            <a:pPr lvl="1"/>
            <a:r>
              <a:rPr lang="sr-Latn-RS" dirty="0"/>
              <a:t>3 </a:t>
            </a:r>
            <a:r>
              <a:rPr lang="sr-Latn-RS" dirty="0" err="1"/>
              <a:t>int</a:t>
            </a:r>
            <a:r>
              <a:rPr lang="sr-Latn-RS" dirty="0"/>
              <a:t> varijabli – redni broj, pol i mesto</a:t>
            </a:r>
          </a:p>
          <a:p>
            <a:pPr lvl="1"/>
            <a:r>
              <a:rPr lang="sr-Latn-RS" dirty="0"/>
              <a:t>6 String varijable – ime, prezime, ime oca, datum rođenja, adresa i </a:t>
            </a:r>
            <a:r>
              <a:rPr lang="sr-Latn-RS" dirty="0" err="1"/>
              <a:t>jmbg</a:t>
            </a:r>
            <a:endParaRPr lang="sr-Latn-RS" dirty="0"/>
          </a:p>
          <a:p>
            <a:pPr lvl="1"/>
            <a:r>
              <a:rPr lang="sr-Latn-RS" dirty="0"/>
              <a:t>2 String varijable – trenutno se čuvaju </a:t>
            </a:r>
            <a:r>
              <a:rPr lang="sr-Latn-RS" dirty="0" err="1"/>
              <a:t>kombo</a:t>
            </a:r>
            <a:r>
              <a:rPr lang="sr-Latn-RS" dirty="0"/>
              <a:t> </a:t>
            </a:r>
            <a:r>
              <a:rPr lang="sr-Latn-RS" dirty="0" err="1"/>
              <a:t>box</a:t>
            </a:r>
            <a:r>
              <a:rPr lang="sr-Latn-RS" dirty="0"/>
              <a:t> rešenja</a:t>
            </a:r>
          </a:p>
          <a:p>
            <a:r>
              <a:rPr lang="sr-Latn-RS" dirty="0"/>
              <a:t>U </a:t>
            </a:r>
            <a:r>
              <a:rPr lang="sr-Latn-RS" dirty="0" err="1"/>
              <a:t>konstrukturu</a:t>
            </a:r>
            <a:r>
              <a:rPr lang="sr-Latn-RS" dirty="0"/>
              <a:t> pročitati sve polove i mesta, nakon toga sve ih smestiti u </a:t>
            </a:r>
            <a:r>
              <a:rPr lang="sr-Latn-RS" i="1" dirty="0" err="1"/>
              <a:t>ComboBox</a:t>
            </a:r>
            <a:r>
              <a:rPr lang="sr-Latn-RS" dirty="0"/>
              <a:t>.</a:t>
            </a:r>
          </a:p>
          <a:p>
            <a:pPr lvl="1"/>
            <a:r>
              <a:rPr lang="sr-Latn-RS" dirty="0"/>
              <a:t>Upije se nakon </a:t>
            </a:r>
            <a:r>
              <a:rPr lang="sr-Latn-RS" dirty="0" err="1"/>
              <a:t>inicijalizacije</a:t>
            </a:r>
            <a:r>
              <a:rPr lang="sr-Latn-RS" dirty="0"/>
              <a:t> komponenti – </a:t>
            </a:r>
            <a:r>
              <a:rPr lang="sr-Latn-RS" b="1" dirty="0" err="1"/>
              <a:t>initComponents</a:t>
            </a:r>
            <a:r>
              <a:rPr lang="sr-Latn-RS" b="1" dirty="0" smtClean="0"/>
              <a:t>()</a:t>
            </a:r>
            <a:endParaRPr lang="sr-Latn-RS" b="1" dirty="0"/>
          </a:p>
        </p:txBody>
      </p:sp>
    </p:spTree>
    <p:extLst>
      <p:ext uri="{BB962C8B-B14F-4D97-AF65-F5344CB8AC3E}">
        <p14:creationId xmlns:p14="http://schemas.microsoft.com/office/powerpoint/2010/main" val="24886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Klasa Funkcija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Pravimo klasu „funkcija“ u kojoj želimo da smeštamo sve metode</a:t>
            </a:r>
          </a:p>
          <a:p>
            <a:r>
              <a:rPr lang="sr-Latn-RS" dirty="0" smtClean="0"/>
              <a:t>Ovo radimo da bi čitljiviji bio kod i da ne bi svaki put pisali iste stvari</a:t>
            </a:r>
          </a:p>
          <a:p>
            <a:r>
              <a:rPr lang="sr-Latn-RS" dirty="0" smtClean="0"/>
              <a:t>U ovoj klasi smestićemo putanju </a:t>
            </a:r>
            <a:r>
              <a:rPr lang="sr-Latn-RS" dirty="0" err="1" smtClean="0"/>
              <a:t>oracle</a:t>
            </a:r>
            <a:r>
              <a:rPr lang="sr-Latn-RS" dirty="0" smtClean="0"/>
              <a:t> konekcije</a:t>
            </a:r>
          </a:p>
          <a:p>
            <a:pPr lvl="1"/>
            <a:endParaRPr lang="sr-Latn-RS" dirty="0" smtClean="0"/>
          </a:p>
          <a:p>
            <a:pPr lvl="1"/>
            <a:endParaRPr lang="sr-Latn-RS" dirty="0"/>
          </a:p>
          <a:p>
            <a:r>
              <a:rPr lang="sr-Latn-RS" dirty="0" smtClean="0"/>
              <a:t>„</a:t>
            </a:r>
            <a:r>
              <a:rPr lang="sr-Latn-RS" dirty="0" err="1" smtClean="0"/>
              <a:t>Readonly</a:t>
            </a:r>
            <a:r>
              <a:rPr lang="sr-Latn-RS" dirty="0" smtClean="0"/>
              <a:t>“ pored promenljive znači da samo možemo da čitamo iz ove varijable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5076"/>
            <a:ext cx="12240890" cy="4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ComboBox</a:t>
            </a:r>
            <a:r>
              <a:rPr lang="en-US" dirty="0" smtClean="0"/>
              <a:t> </a:t>
            </a:r>
            <a:r>
              <a:rPr lang="en-US" dirty="0" err="1" smtClean="0"/>
              <a:t>metoda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Da ne bi svaki put pisali za </a:t>
            </a:r>
            <a:r>
              <a:rPr lang="sr-Latn-RS" dirty="0" err="1" smtClean="0"/>
              <a:t>combobox</a:t>
            </a:r>
            <a:r>
              <a:rPr lang="sr-Latn-RS" dirty="0" smtClean="0"/>
              <a:t> „polje“ i „mesto“ isti kod, pravimo metodu koja će u zavisnosti od upita puniti polja</a:t>
            </a:r>
          </a:p>
          <a:p>
            <a:pPr marL="0" indent="0">
              <a:buNone/>
            </a:pPr>
            <a:endParaRPr 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28" y="2756886"/>
            <a:ext cx="6323215" cy="37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Dodavanje pol i mesto iz baze u </a:t>
            </a:r>
            <a:r>
              <a:rPr lang="sr-Latn-RS" dirty="0" err="1" smtClean="0"/>
              <a:t>ComboBox</a:t>
            </a:r>
            <a:endParaRPr lang="sr-Latn-R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041" y="2236124"/>
            <a:ext cx="5816918" cy="31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7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978</TotalTime>
  <Words>839</Words>
  <Application>Microsoft Office PowerPoint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Wireframe Building 16x9</vt:lpstr>
      <vt:lpstr>Projektovanje i modelovanje</vt:lpstr>
      <vt:lpstr>Kreiranje nove FORME</vt:lpstr>
      <vt:lpstr>GUI Forme za unos učenika</vt:lpstr>
      <vt:lpstr>GUI Forme za unos učenika</vt:lpstr>
      <vt:lpstr>Izgled forme za unos učenika</vt:lpstr>
      <vt:lpstr>Backend forme za unos učenika</vt:lpstr>
      <vt:lpstr>Klasa Funkcija</vt:lpstr>
      <vt:lpstr>ComboBox metoda</vt:lpstr>
      <vt:lpstr>Dodavanje pol i mesto iz baze u ComboBox</vt:lpstr>
      <vt:lpstr>Dugme za pretragu podataka</vt:lpstr>
      <vt:lpstr>Primer dugmeta za pretragu</vt:lpstr>
      <vt:lpstr>Metoda za pronalazak podataka u bazi </vt:lpstr>
      <vt:lpstr>Primer metode za pronalaženje podataka u bazi #1</vt:lpstr>
      <vt:lpstr>Primer metode za pronalaženje podataka u bazi #2</vt:lpstr>
      <vt:lpstr>Dugme za izmenu podataka</vt:lpstr>
      <vt:lpstr>Primer dugmeta za izmenu</vt:lpstr>
      <vt:lpstr>Metoda za izmenu podatka u bazi</vt:lpstr>
      <vt:lpstr>Primer metode za izmenu podatak u bazi</vt:lpstr>
      <vt:lpstr>Dugme za dodavanje podataka</vt:lpstr>
      <vt:lpstr>Primer dugmeta za dodavanje</vt:lpstr>
      <vt:lpstr>Metoda za dodavanje podatka u bazu</vt:lpstr>
      <vt:lpstr>Primer metode za dodavanje podataka u bazu #1</vt:lpstr>
      <vt:lpstr>Primer metode za dodavanje podataka u bazu #2</vt:lpstr>
      <vt:lpstr>Dugme za brisanje podataka</vt:lpstr>
      <vt:lpstr>Primer dugmeta za brisanje</vt:lpstr>
      <vt:lpstr>Metoda za brisanje podataka u bazu</vt:lpstr>
      <vt:lpstr>Primer metode za brisanje podataka iz baze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Projektovanje i modelovanje</dc:title>
  <dc:creator>Windows User</dc:creator>
  <cp:lastModifiedBy>Windows User</cp:lastModifiedBy>
  <cp:revision>14</cp:revision>
  <dcterms:created xsi:type="dcterms:W3CDTF">2018-12-08T08:12:32Z</dcterms:created>
  <dcterms:modified xsi:type="dcterms:W3CDTF">2018-12-11T19:31:41Z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